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82" r:id="rId5"/>
    <p:sldId id="265" r:id="rId6"/>
    <p:sldId id="280" r:id="rId7"/>
    <p:sldId id="267" r:id="rId8"/>
    <p:sldId id="266" r:id="rId9"/>
    <p:sldId id="269" r:id="rId10"/>
    <p:sldId id="283" r:id="rId11"/>
    <p:sldId id="271" r:id="rId12"/>
    <p:sldId id="272" r:id="rId13"/>
    <p:sldId id="273" r:id="rId14"/>
    <p:sldId id="27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/>
    <p:restoredTop sz="94721"/>
  </p:normalViewPr>
  <p:slideViewPr>
    <p:cSldViewPr snapToGrid="0" snapToObjects="1">
      <p:cViewPr varScale="1">
        <p:scale>
          <a:sx n="115" d="100"/>
          <a:sy n="115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68AE-7C62-2D49-8527-2BFF7930B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92E4A-8DD9-5C49-9FDC-E57ACDE9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54B29-3085-5742-9FCD-61D0A9C8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04C6D-3558-F048-9154-A643C941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1CBF1-239C-E74F-A16A-EDCEE175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3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914A-DB5D-774E-B770-EA06B171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D4862-F1C5-9448-B8F4-37F2AE95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CBCC-DD73-F044-9D08-C8CE546C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79259-BEE9-9D45-B25C-659E085A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D9207-9E9A-6542-A382-29A6AE57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64E6D7-7224-EB49-9A36-267CF77DD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37C30-B808-EB4F-9625-EFA19AEAC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EDC4-5E86-5640-9370-5A5322AEC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67900-B30B-EF47-B5E1-0FD6C526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AE5E-E1D4-934A-B708-CA8D13B9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8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EED1-C3A8-594C-AF0D-928B3D56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90C9-9980-C444-B46F-4C990DF9A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F54C-A0B6-A940-AE66-F65C964DE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F0669-7D8E-A341-AC52-0470B06F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72EF-F7FF-3045-9C30-BC516B36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BA8B-0664-C24B-9223-F1F3EDFC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8CF09-59A3-764A-A74A-D97D7594E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B244-256F-4947-B121-82217B4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78745-DCA4-7D47-AA64-CB2DD026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BB3FC-B1A9-F343-B130-A3990099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3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5CFD-1FB8-D141-8893-96A06DD4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75AF-001E-1B42-A6A1-45FBA3B7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8BC0E-E30A-5C43-BF3F-C0AFAA45E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C0DE9-B270-EF48-9670-087052B3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F655E-39A0-D64A-8EF8-3166606D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3019A-4F29-6A45-88DA-B83DEB92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7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ACB4-2431-AD4C-A12C-63E2DEF9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BE157-7A9E-E24F-AD49-A692F4A1F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17251-FEF0-D54B-92C5-CC960688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B36FA-F8DB-4749-AAF9-0484B6445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5F1F7-D1D2-E741-82B6-F4EA4C68B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ACB03-3C72-0247-8AEF-B4A248B0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1B56D-4951-8045-A567-90E9483C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DB46A-785B-DF42-8630-FDC34A6A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1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3E8E-147D-B740-B29C-EA4F35A5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3D4E3-2B2D-B043-8CF8-6F86EB7C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6203A-2A78-BC44-9C9C-5C557F14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6FA99-E350-7D4A-97D1-63F4B71A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8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F3DA0-1A68-244B-993D-C2344AA4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FCB10-ADAE-A64D-A664-C7E43A31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22C4D-A1F0-6941-A0D5-DF255D2F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0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63B4-F510-A847-8F80-F814ED95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B7C1-68A3-EC42-AFB5-6A67F9B8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F54C-991F-F04F-A072-B2C3DB455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91AD1-6D19-024B-85D3-B3A2AC6F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16A0B-16CD-AF42-96B2-620E382E2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8A4CB-C711-2E4E-9F8B-68B821DD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7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2D30-30AC-F84E-BEEA-3191B699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6B2812-FF30-F94E-B730-71B005E0B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78F4C-9F0E-0B4A-9F9C-E7CEB8EDF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AC495-4B5F-4D41-9EB3-04CD1B18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85B84-BE6A-FF4A-9F79-78843F7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8BE26-063E-DF42-8EF8-E174EB24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3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0ECF4-CA68-984A-A247-938D592C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340E6-1D0A-FE48-92CD-AB5E84AC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7B41-1696-644B-A818-FFCEB4BCF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7E023-18E3-B241-8D4A-378E8B50BDA8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28316-A482-344F-88AC-2395CDED4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4061-1EBC-C14E-B663-496A5B71E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1658-73F5-D34B-8D29-C24E4FC5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5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4" y="238712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6671442" y="5792299"/>
            <a:ext cx="5107963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3362334" y="1812296"/>
            <a:ext cx="8417071" cy="161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en-US" sz="6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住んでいる町で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ECE25-2100-A647-8B5E-D28A0410D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51" y="3434134"/>
            <a:ext cx="3283091" cy="2987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29A2AA-0256-3142-A76B-015774D80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19" y="1812296"/>
            <a:ext cx="2968324" cy="4609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CEC688-7131-5F49-A803-145352811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442" y="3429172"/>
            <a:ext cx="5107963" cy="2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5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2FF153-742A-7D42-8E2B-4C6A22DCF057}"/>
              </a:ext>
            </a:extLst>
          </p:cNvPr>
          <p:cNvGrpSpPr/>
          <p:nvPr/>
        </p:nvGrpSpPr>
        <p:grpSpPr>
          <a:xfrm>
            <a:off x="224191" y="5632112"/>
            <a:ext cx="3061983" cy="1065425"/>
            <a:chOff x="628173" y="5558532"/>
            <a:chExt cx="3061983" cy="106542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78CFBC-A5DB-42F4-9BF8-5B7BBD2C4A5E}"/>
                </a:ext>
              </a:extLst>
            </p:cNvPr>
            <p:cNvSpPr/>
            <p:nvPr/>
          </p:nvSpPr>
          <p:spPr>
            <a:xfrm>
              <a:off x="1880620" y="5916071"/>
              <a:ext cx="268044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3B01459-1DCE-4723-817D-FA675383B560}"/>
                </a:ext>
              </a:extLst>
            </p:cNvPr>
            <p:cNvSpPr/>
            <p:nvPr/>
          </p:nvSpPr>
          <p:spPr>
            <a:xfrm>
              <a:off x="2195326" y="5873402"/>
              <a:ext cx="1494830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cap="none" spc="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</a:t>
              </a:r>
              <a:r>
                <a:rPr lang="vi-VN" altLang="ja-JP" sz="4000" b="1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50</a:t>
              </a:r>
              <a:endParaRPr lang="en-US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20" name="Picture 2" descr="Kỷ Lục Quay Đĩa Bản Ghi Vinyl Âm - Miễn Phí vector hình ảnh trên Pixabay">
              <a:extLst>
                <a:ext uri="{FF2B5EF4-FFF2-40B4-BE49-F238E27FC236}">
                  <a16:creationId xmlns:a16="http://schemas.microsoft.com/office/drawing/2014/main" id="{096FDB08-0A22-4117-AC1E-A970DA6A8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73" y="5558532"/>
              <a:ext cx="1167528" cy="106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6097AF-1DC1-D248-A054-3F939AC0DDD6}"/>
              </a:ext>
            </a:extLst>
          </p:cNvPr>
          <p:cNvGrpSpPr/>
          <p:nvPr/>
        </p:nvGrpSpPr>
        <p:grpSpPr>
          <a:xfrm>
            <a:off x="3468030" y="1674730"/>
            <a:ext cx="8577761" cy="5022808"/>
            <a:chOff x="4036741" y="2111836"/>
            <a:chExt cx="8155258" cy="37476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5DEDDF-8C01-3E4A-9C91-37B02B9DF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6741" y="2111836"/>
              <a:ext cx="4020495" cy="374764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75D2E1-883D-9745-AEC6-D18B3F1E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71504" y="2111836"/>
              <a:ext cx="4020495" cy="3747647"/>
            </a:xfrm>
            <a:prstGeom prst="rect">
              <a:avLst/>
            </a:prstGeom>
          </p:spPr>
        </p:pic>
      </p:grpSp>
      <p:pic>
        <p:nvPicPr>
          <p:cNvPr id="3" name="50 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95077" y="52713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N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までに</a:t>
            </a:r>
            <a:endParaRPr lang="en-US" sz="6000" b="1" cap="none" spc="0" dirty="0">
              <a:ln/>
              <a:solidFill>
                <a:schemeClr val="bg1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8E1BB1-DEEF-3D41-A08B-94D50D6F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07339"/>
              </p:ext>
            </p:extLst>
          </p:nvPr>
        </p:nvGraphicFramePr>
        <p:xfrm>
          <a:off x="457200" y="1737724"/>
          <a:ext cx="11418849" cy="4902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35255">
                  <a:extLst>
                    <a:ext uri="{9D8B030D-6E8A-4147-A177-3AD203B41FA5}">
                      <a16:colId xmlns:a16="http://schemas.microsoft.com/office/drawing/2014/main" val="2484381496"/>
                    </a:ext>
                  </a:extLst>
                </a:gridCol>
                <a:gridCol w="5783594">
                  <a:extLst>
                    <a:ext uri="{9D8B030D-6E8A-4147-A177-3AD203B41FA5}">
                      <a16:colId xmlns:a16="http://schemas.microsoft.com/office/drawing/2014/main" val="1914422200"/>
                    </a:ext>
                  </a:extLst>
                </a:gridCol>
              </a:tblGrid>
              <a:tr h="286159">
                <a:tc>
                  <a:txBody>
                    <a:bodyPr/>
                    <a:lstStyle/>
                    <a:p>
                      <a:pPr marL="457200" algn="ctr">
                        <a:spcAft>
                          <a:spcPts val="0"/>
                        </a:spcAft>
                      </a:pPr>
                      <a:r>
                        <a:rPr lang="ja-JP" sz="2800" b="1">
                          <a:solidFill>
                            <a:srgbClr val="FF0000"/>
                          </a:solidFill>
                          <a:effectLst/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まで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latin typeface="Yu Mincho" panose="02020400000000000000" pitchFamily="18" charset="-128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ja-JP" altLang="en-US" sz="2800" b="1" kern="1200">
                          <a:solidFill>
                            <a:srgbClr val="FF0000"/>
                          </a:solidFill>
                          <a:effectLst/>
                          <a:latin typeface="Yu Mincho" panose="02020400000000000000" pitchFamily="18" charset="-128"/>
                          <a:ea typeface="Yu Mincho" panose="02020400000000000000" pitchFamily="18" charset="-128"/>
                          <a:cs typeface="+mn-cs"/>
                        </a:rPr>
                        <a:t>までに</a:t>
                      </a:r>
                      <a:endParaRPr lang="en-US" sz="2800" b="1" kern="1200" dirty="0">
                        <a:solidFill>
                          <a:srgbClr val="FF0000"/>
                        </a:solidFill>
                        <a:effectLst/>
                        <a:latin typeface="Yu Mincho" panose="02020400000000000000" pitchFamily="18" charset="-128"/>
                        <a:ea typeface="Yu Mincho" panose="02020400000000000000" pitchFamily="18" charset="-128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567790"/>
                  </a:ext>
                </a:extLst>
              </a:tr>
              <a:tr h="275458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“Cho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TILL”</a:t>
                      </a: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Trước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”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UNTILL”</a:t>
                      </a:r>
                    </a:p>
                    <a:p>
                      <a:pPr marL="4572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Người mà muốn đi du lịch trượt tuyết, xin vui lòng đăng kí trước ngày mai.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ja-JP" sz="2800">
                          <a:effectLst/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スキー旅行に行きたい人は、明日までに申し込んでください。</a:t>
                      </a:r>
                      <a:endParaRPr lang="en-US" sz="2800" dirty="0">
                        <a:effectLst/>
                        <a:latin typeface="Yu Mincho" panose="02020400000000000000" pitchFamily="18" charset="-128"/>
                        <a:ea typeface="Yu Mincho" panose="02020400000000000000" pitchFamily="18" charset="-128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70845"/>
                  </a:ext>
                </a:extLst>
              </a:tr>
              <a:tr h="1720995">
                <a:tc>
                  <a:txBody>
                    <a:bodyPr/>
                    <a:lstStyle/>
                    <a:p>
                      <a:pPr marL="4572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Vế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những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vi,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kéo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liên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tục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nhất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định</a:t>
                      </a:r>
                      <a:endParaRPr lang="en-US" sz="2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Vế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những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vi,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nhất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lần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kéo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90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62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N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までに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erminator 13">
            <a:extLst>
              <a:ext uri="{FF2B5EF4-FFF2-40B4-BE49-F238E27FC236}">
                <a16:creationId xmlns:a16="http://schemas.microsoft.com/office/drawing/2014/main" id="{41673B93-3649-694A-A089-AD9B8116028C}"/>
              </a:ext>
            </a:extLst>
          </p:cNvPr>
          <p:cNvSpPr/>
          <p:nvPr/>
        </p:nvSpPr>
        <p:spPr>
          <a:xfrm>
            <a:off x="7527613" y="1692493"/>
            <a:ext cx="3311913" cy="1117864"/>
          </a:xfrm>
          <a:prstGeom prst="flowChartTermina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N</a:t>
            </a:r>
            <a:r>
              <a:rPr lang="ja-JP" altLang="en-US" sz="4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までに</a:t>
            </a:r>
            <a:endParaRPr lang="en-US" sz="4000" b="1" dirty="0">
              <a:ln/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308880AF-9222-4A42-A3B4-B3441BEF5BAB}"/>
              </a:ext>
            </a:extLst>
          </p:cNvPr>
          <p:cNvSpPr/>
          <p:nvPr/>
        </p:nvSpPr>
        <p:spPr>
          <a:xfrm>
            <a:off x="1140303" y="1692493"/>
            <a:ext cx="3311913" cy="1117864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N</a:t>
            </a:r>
            <a:r>
              <a:rPr lang="ja-JP" altLang="en-US" sz="4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まで</a:t>
            </a:r>
            <a:endParaRPr lang="en-US" sz="4000" b="1" dirty="0">
              <a:ln/>
              <a:solidFill>
                <a:schemeClr val="bg1"/>
              </a:solidFill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7AEDEDA9-16B0-F740-A5B3-3A20F97C80B5}"/>
              </a:ext>
            </a:extLst>
          </p:cNvPr>
          <p:cNvSpPr/>
          <p:nvPr/>
        </p:nvSpPr>
        <p:spPr>
          <a:xfrm>
            <a:off x="0" y="3413337"/>
            <a:ext cx="5949791" cy="309054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F10BB7-C8B9-3C40-99B1-E907809DB317}"/>
              </a:ext>
            </a:extLst>
          </p:cNvPr>
          <p:cNvSpPr/>
          <p:nvPr/>
        </p:nvSpPr>
        <p:spPr>
          <a:xfrm>
            <a:off x="-313405" y="3773119"/>
            <a:ext cx="6263196" cy="225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1.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昨日の晩、</a:t>
            </a:r>
            <a:r>
              <a:rPr lang="vi-VN" sz="2400" dirty="0">
                <a:ea typeface="Yu Mincho" panose="02020400000000000000" pitchFamily="18" charset="-128"/>
              </a:rPr>
              <a:t>12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時まで勉強しました。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2.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日本に</a:t>
            </a:r>
            <a:r>
              <a:rPr lang="vi-VN" sz="2400" dirty="0">
                <a:ea typeface="Yu Mincho" panose="02020400000000000000" pitchFamily="18" charset="-128"/>
              </a:rPr>
              <a:t>10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月に滞在するつもりです。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vi-VN" sz="2400" dirty="0">
                <a:ea typeface="Yu Mincho" panose="02020400000000000000" pitchFamily="18" charset="-128"/>
              </a:rPr>
              <a:t>3. 55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歳までこの会社で働きたいです。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4.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月曜日までに待たなければなりません。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536D8CE8-C175-6C4B-A9A3-ACB4DEC1F784}"/>
              </a:ext>
            </a:extLst>
          </p:cNvPr>
          <p:cNvSpPr/>
          <p:nvPr/>
        </p:nvSpPr>
        <p:spPr>
          <a:xfrm>
            <a:off x="6195043" y="3413337"/>
            <a:ext cx="5977054" cy="3090544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ea typeface="Yu Mincho" panose="02020400000000000000" pitchFamily="1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D0E48-11BC-CA45-8470-6DFEAB0AC34A}"/>
              </a:ext>
            </a:extLst>
          </p:cNvPr>
          <p:cNvSpPr/>
          <p:nvPr/>
        </p:nvSpPr>
        <p:spPr>
          <a:xfrm>
            <a:off x="5850749" y="3682026"/>
            <a:ext cx="6195042" cy="2252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US" altLang="ja-JP" sz="2400" dirty="0">
                <a:ea typeface="Yu Mincho" panose="02020400000000000000" pitchFamily="18" charset="-128"/>
              </a:rPr>
              <a:t>1. </a:t>
            </a:r>
            <a:r>
              <a:rPr lang="ja-JP" altLang="en-US" sz="2400">
                <a:ea typeface="Yu Mincho" panose="02020400000000000000" pitchFamily="18" charset="-128"/>
              </a:rPr>
              <a:t>昨日</a:t>
            </a:r>
            <a:r>
              <a:rPr lang="vi-VN" sz="2400" dirty="0">
                <a:ea typeface="Yu Mincho" panose="02020400000000000000" pitchFamily="18" charset="-128"/>
              </a:rPr>
              <a:t>12</a:t>
            </a:r>
            <a:r>
              <a:rPr lang="ja-JP" altLang="en-US" sz="2400">
                <a:ea typeface="Yu Mincho" panose="02020400000000000000" pitchFamily="18" charset="-128"/>
              </a:rPr>
              <a:t>時までに来てもいいです。</a:t>
            </a:r>
            <a:endParaRPr lang="en-US" sz="2400" dirty="0">
              <a:ea typeface="Yu Mincho" panose="02020400000000000000" pitchFamily="18" charset="-128"/>
            </a:endParaRPr>
          </a:p>
          <a:p>
            <a:pPr marL="457200">
              <a:lnSpc>
                <a:spcPct val="150000"/>
              </a:lnSpc>
            </a:pPr>
            <a:r>
              <a:rPr lang="vi-VN" sz="2400" dirty="0">
                <a:ea typeface="Yu Mincho" panose="02020400000000000000" pitchFamily="18" charset="-128"/>
              </a:rPr>
              <a:t>2. 10</a:t>
            </a:r>
            <a:r>
              <a:rPr lang="ja-JP" altLang="en-US" sz="2400">
                <a:ea typeface="Yu Mincho" panose="02020400000000000000" pitchFamily="18" charset="-128"/>
              </a:rPr>
              <a:t>月までに本を返すつもりです。</a:t>
            </a:r>
            <a:endParaRPr lang="en-US" sz="2400" dirty="0">
              <a:ea typeface="Yu Mincho" panose="02020400000000000000" pitchFamily="18" charset="-128"/>
            </a:endParaRPr>
          </a:p>
          <a:p>
            <a:pPr marL="457200">
              <a:lnSpc>
                <a:spcPct val="150000"/>
              </a:lnSpc>
            </a:pPr>
            <a:r>
              <a:rPr lang="vi-VN" sz="2400" dirty="0">
                <a:ea typeface="Yu Mincho" panose="02020400000000000000" pitchFamily="18" charset="-128"/>
              </a:rPr>
              <a:t>3. 55</a:t>
            </a:r>
            <a:r>
              <a:rPr lang="ja-JP" altLang="en-US" sz="2400">
                <a:ea typeface="Yu Mincho" panose="02020400000000000000" pitchFamily="18" charset="-128"/>
              </a:rPr>
              <a:t>歳までにこの会社を休みたいです。</a:t>
            </a:r>
            <a:endParaRPr lang="en-US" sz="2400" dirty="0">
              <a:ea typeface="Yu Mincho" panose="02020400000000000000" pitchFamily="18" charset="-128"/>
            </a:endParaRPr>
          </a:p>
          <a:p>
            <a:pPr marL="457200">
              <a:lnSpc>
                <a:spcPct val="150000"/>
              </a:lnSpc>
            </a:pPr>
            <a:r>
              <a:rPr lang="en-US" altLang="ja-JP" sz="2400" dirty="0">
                <a:ea typeface="Yu Mincho" panose="02020400000000000000" pitchFamily="18" charset="-128"/>
              </a:rPr>
              <a:t>4.</a:t>
            </a:r>
            <a:r>
              <a:rPr lang="ja-JP" altLang="en-US" sz="2400">
                <a:ea typeface="Yu Mincho" panose="02020400000000000000" pitchFamily="18" charset="-128"/>
              </a:rPr>
              <a:t>月曜日までに帰らなければなりません。</a:t>
            </a:r>
            <a:endParaRPr lang="en-US" sz="2400" dirty="0"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00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B5DF17-F04C-414E-9E96-AB1C56D10A95}"/>
              </a:ext>
            </a:extLst>
          </p:cNvPr>
          <p:cNvSpPr/>
          <p:nvPr/>
        </p:nvSpPr>
        <p:spPr>
          <a:xfrm>
            <a:off x="416125" y="2177378"/>
            <a:ext cx="11203446" cy="29700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1. このレストランは１ヶ月前（まで/ 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までに）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予約したほうがいいですよ。</a:t>
            </a:r>
            <a:endParaRPr lang="vi-VN" altLang="en-US" sz="32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2. この宿題は金曜日（まで/ 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までに）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してください。</a:t>
            </a:r>
            <a:endParaRPr lang="vi-VN" altLang="en-US" sz="32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3. 毎日５時（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/ までに）学校で勉強しています。</a:t>
            </a:r>
            <a:endParaRPr lang="vi-V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847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608A5C-59C4-0D49-8B8C-58B94431DF90}"/>
              </a:ext>
            </a:extLst>
          </p:cNvPr>
          <p:cNvSpPr/>
          <p:nvPr/>
        </p:nvSpPr>
        <p:spPr>
          <a:xfrm>
            <a:off x="683754" y="2318655"/>
            <a:ext cx="11154938" cy="2970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4. ホームステイの申し込みは明日（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/ までに）です 。</a:t>
            </a:r>
            <a:endParaRPr lang="vi-VN" altLang="en-US" sz="32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5. 私はクリスマス（まで/ 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までに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）恋人を作りたいです。</a:t>
            </a:r>
            <a:endParaRPr lang="vi-VN" altLang="en-US" sz="32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6. ７時（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/ までに）駅の前で待っていますから、７時.  （まで/ 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までに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）来てください。</a:t>
            </a:r>
            <a:endParaRPr lang="vi-V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4667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1786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やってみよう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7" name="Rectangle: Rounded Corners 17">
            <a:extLst>
              <a:ext uri="{FF2B5EF4-FFF2-40B4-BE49-F238E27FC236}">
                <a16:creationId xmlns:a16="http://schemas.microsoft.com/office/drawing/2014/main" id="{6D919818-C5C9-824C-B304-1087F91736A5}"/>
              </a:ext>
            </a:extLst>
          </p:cNvPr>
          <p:cNvSpPr/>
          <p:nvPr/>
        </p:nvSpPr>
        <p:spPr>
          <a:xfrm>
            <a:off x="1398263" y="5989651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CDA8AF69-5996-F94B-B63A-F888EC78260A}"/>
              </a:ext>
            </a:extLst>
          </p:cNvPr>
          <p:cNvSpPr/>
          <p:nvPr/>
        </p:nvSpPr>
        <p:spPr>
          <a:xfrm>
            <a:off x="1750833" y="5989651"/>
            <a:ext cx="1549928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51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2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4B175170-ED2F-6044-B4D5-F8DABB4E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9" y="5694632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A93AC1-C538-CB49-ACD8-E26625986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88773"/>
              </p:ext>
            </p:extLst>
          </p:nvPr>
        </p:nvGraphicFramePr>
        <p:xfrm>
          <a:off x="512956" y="2089399"/>
          <a:ext cx="10493299" cy="31089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574">
                  <a:extLst>
                    <a:ext uri="{9D8B030D-6E8A-4147-A177-3AD203B41FA5}">
                      <a16:colId xmlns:a16="http://schemas.microsoft.com/office/drawing/2014/main" val="3997515312"/>
                    </a:ext>
                  </a:extLst>
                </a:gridCol>
                <a:gridCol w="3486716">
                  <a:extLst>
                    <a:ext uri="{9D8B030D-6E8A-4147-A177-3AD203B41FA5}">
                      <a16:colId xmlns:a16="http://schemas.microsoft.com/office/drawing/2014/main" val="908869616"/>
                    </a:ext>
                  </a:extLst>
                </a:gridCol>
                <a:gridCol w="3033978">
                  <a:extLst>
                    <a:ext uri="{9D8B030D-6E8A-4147-A177-3AD203B41FA5}">
                      <a16:colId xmlns:a16="http://schemas.microsoft.com/office/drawing/2014/main" val="1044976671"/>
                    </a:ext>
                  </a:extLst>
                </a:gridCol>
                <a:gridCol w="3468031">
                  <a:extLst>
                    <a:ext uri="{9D8B030D-6E8A-4147-A177-3AD203B41FA5}">
                      <a16:colId xmlns:a16="http://schemas.microsoft.com/office/drawing/2014/main" val="664860726"/>
                    </a:ext>
                  </a:extLst>
                </a:gridCol>
              </a:tblGrid>
              <a:tr h="1038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ja-JP" sz="2800">
                          <a:effectLst/>
                        </a:rPr>
                        <a:t>おすすめのところ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ja-JP" sz="2800">
                          <a:effectLst/>
                        </a:rPr>
                        <a:t>理由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ja-JP" sz="2800">
                          <a:effectLst/>
                        </a:rPr>
                        <a:t>行く前にすること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6890665"/>
                  </a:ext>
                </a:extLst>
              </a:tr>
              <a:tr h="1040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7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ja-JP" sz="2800">
                          <a:effectLst/>
                        </a:rPr>
                        <a:t>歯科</a:t>
                      </a:r>
                      <a:r>
                        <a:rPr lang="en-US" sz="2800" dirty="0">
                          <a:effectLst/>
                        </a:rPr>
                        <a:t>(</a:t>
                      </a:r>
                      <a:r>
                        <a:rPr lang="ja-JP" altLang="en-US" sz="2800">
                          <a:effectLst/>
                        </a:rPr>
                        <a:t>しか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8292724"/>
                  </a:ext>
                </a:extLst>
              </a:tr>
              <a:tr h="10294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7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48237"/>
                  </a:ext>
                </a:extLst>
              </a:tr>
            </a:tbl>
          </a:graphicData>
        </a:graphic>
      </p:graphicFrame>
      <p:pic>
        <p:nvPicPr>
          <p:cNvPr id="4" name="51 5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03084" y="6099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生活を楽しむ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CF135-F43F-7142-9E70-809FCEA4B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5390">
            <a:off x="347259" y="1926968"/>
            <a:ext cx="11285493" cy="46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7BD9-1681-D04B-83BE-5F9F163B4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885" y="1817649"/>
            <a:ext cx="7868115" cy="4782465"/>
          </a:xfrm>
          <a:prstGeom prst="rect">
            <a:avLst/>
          </a:prstGeom>
        </p:spPr>
      </p:pic>
      <p:pic>
        <p:nvPicPr>
          <p:cNvPr id="3" name="52 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36081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1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4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4</a:t>
            </a:r>
            <a:r>
              <a:rPr lang="en-US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9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7BD9-1681-D04B-83BE-5F9F163B4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885" y="1817649"/>
            <a:ext cx="7868115" cy="4782465"/>
          </a:xfrm>
          <a:prstGeom prst="rect">
            <a:avLst/>
          </a:prstGeom>
        </p:spPr>
      </p:pic>
      <p:pic>
        <p:nvPicPr>
          <p:cNvPr id="2" name="49 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51244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た形らいいですか</a:t>
            </a:r>
            <a:endParaRPr lang="en-US" sz="6000" b="1" cap="none" spc="0" dirty="0">
              <a:ln/>
              <a:solidFill>
                <a:srgbClr val="FF0000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C4751C-BF2D-AE44-B52F-5391CBE92DEB}"/>
              </a:ext>
            </a:extLst>
          </p:cNvPr>
          <p:cNvSpPr/>
          <p:nvPr/>
        </p:nvSpPr>
        <p:spPr>
          <a:xfrm>
            <a:off x="312234" y="1963663"/>
            <a:ext cx="11422973" cy="4364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1.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Vì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tôi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muốn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trở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nên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giỏi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tiếng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Nhật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nào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thì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tốt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ạ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日本語が上手になりたいんですか、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どうしたらいいですか？</a:t>
            </a:r>
            <a:br>
              <a:rPr lang="en-US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2.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Vì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tôi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biết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số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điện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thoại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nào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tra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ạ</a:t>
            </a:r>
            <a:r>
              <a:rPr lang="vi-VN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ja-JP" altLang="en-US" sz="2800">
                <a:latin typeface="MS PMincho" panose="02020600040205080304" pitchFamily="18" charset="-128"/>
                <a:ea typeface="MS PMincho" panose="02020600040205080304" pitchFamily="18" charset="-128"/>
              </a:rPr>
              <a:t>電話番号がわからないんですが、どうやって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調べたらいいですか？</a:t>
            </a:r>
            <a:endParaRPr lang="en-US" sz="28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70000"/>
              </a:lnSpc>
            </a:pPr>
            <a:r>
              <a:rPr lang="vi-VN" sz="28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3</a:t>
            </a:r>
            <a:r>
              <a:rPr lang="vi-VN" sz="2800" dirty="0"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. Nên lên xe bus số mấy thì tốt nhỉ?</a:t>
            </a:r>
            <a:endParaRPr lang="en-US" sz="2800" dirty="0">
              <a:latin typeface="Arial" panose="020B0604020202020204" pitchFamily="34" charset="0"/>
              <a:ea typeface="MS PMincho" panose="02020600040205080304" pitchFamily="18" charset="-128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ja-JP" altLang="en-US" sz="2800">
                <a:latin typeface="MS PMincho" panose="02020600040205080304" pitchFamily="18" charset="-128"/>
                <a:ea typeface="MS PMincho" panose="02020600040205080304" pitchFamily="18" charset="-128"/>
              </a:rPr>
              <a:t>何番のバスに</a:t>
            </a:r>
            <a:r>
              <a:rPr lang="ja-JP" altLang="en-US" sz="2800" b="1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乗ったらいいですか</a:t>
            </a:r>
            <a:r>
              <a:rPr lang="ja-JP" altLang="en-US" sz="2800" b="1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en-US" sz="28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29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V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辞書形といいです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212E252-4425-F440-8F17-4A8187CC51C5}"/>
              </a:ext>
            </a:extLst>
          </p:cNvPr>
          <p:cNvGrpSpPr/>
          <p:nvPr/>
        </p:nvGrpSpPr>
        <p:grpSpPr>
          <a:xfrm>
            <a:off x="818284" y="1807918"/>
            <a:ext cx="11044091" cy="4816039"/>
            <a:chOff x="788393" y="1769968"/>
            <a:chExt cx="11044091" cy="48160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3BFCD6-0DF5-1E4E-8466-FFBB7BC9C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394" y="2546175"/>
              <a:ext cx="5701759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パソコンを買いたい</a:t>
              </a:r>
              <a:r>
                <a:rPr lang="ja-JP" altLang="en-US" sz="3200" b="1">
                  <a:solidFill>
                    <a:srgbClr val="FF0000"/>
                  </a:solidFill>
                  <a:latin typeface="NtMotoyaKyotai" pitchFamily="18" charset="-128"/>
                  <a:ea typeface="NtMotoyaKyotai" pitchFamily="18" charset="-128"/>
                </a:rPr>
                <a:t>んですが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、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769370-EA86-3548-9687-4BBE2EFCC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394" y="4275771"/>
              <a:ext cx="8531769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 u="sng">
                  <a:latin typeface="NtMotoyaKyotai" pitchFamily="18" charset="-128"/>
                  <a:ea typeface="NtMotoyaKyotai" pitchFamily="18" charset="-128"/>
                </a:rPr>
                <a:t>パソコン</a:t>
              </a:r>
              <a:r>
                <a:rPr lang="ja-JP" altLang="en-US" sz="3200" b="1">
                  <a:solidFill>
                    <a:srgbClr val="FF0000"/>
                  </a:solidFill>
                  <a:latin typeface="NtMotoyaKyotai" pitchFamily="18" charset="-128"/>
                  <a:ea typeface="NtMotoyaKyotai" pitchFamily="18" charset="-128"/>
                </a:rPr>
                <a:t>なら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、</a:t>
              </a:r>
              <a:r>
                <a:rPr lang="en-US" altLang="ja-JP" sz="3200" dirty="0">
                  <a:latin typeface="NtMotoyaKyotai" pitchFamily="18" charset="-128"/>
                  <a:ea typeface="NtMotoyaKyotai" pitchFamily="18" charset="-128"/>
                </a:rPr>
                <a:t>FPT</a:t>
              </a: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ショップがいいですよ。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1BD64-5093-4346-B08C-D30E76070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394" y="5208939"/>
              <a:ext cx="10615212" cy="107721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パソコンを</a:t>
              </a:r>
              <a:r>
                <a:rPr lang="ja-JP" altLang="en-US" sz="3200" u="sng">
                  <a:latin typeface="NtMotoyaKyotai" pitchFamily="18" charset="-128"/>
                  <a:ea typeface="NtMotoyaKyotai" pitchFamily="18" charset="-128"/>
                </a:rPr>
                <a:t>買う</a:t>
              </a:r>
              <a:r>
                <a:rPr lang="ja-JP" altLang="en-US" sz="3200" b="1">
                  <a:solidFill>
                    <a:srgbClr val="FF0000"/>
                  </a:solidFill>
                  <a:ea typeface="NtMotoyaKyotai" pitchFamily="18" charset="-128"/>
                </a:rPr>
                <a:t>なら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、</a:t>
              </a:r>
              <a:r>
                <a:rPr lang="en-US" altLang="ja-JP" sz="3200" dirty="0">
                  <a:latin typeface="NtMotoyaKyotai" pitchFamily="18" charset="-128"/>
                  <a:ea typeface="NtMotoyaKyotai" pitchFamily="18" charset="-128"/>
                </a:rPr>
                <a:t>FPT</a:t>
              </a: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ショップ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という</a:t>
              </a:r>
              <a:r>
                <a:rPr lang="ja-JP" altLang="en-US" sz="3200" u="sng">
                  <a:latin typeface="NtMotoyaKyotai" pitchFamily="18" charset="-128"/>
                  <a:ea typeface="NtMotoyaKyotai" pitchFamily="18" charset="-128"/>
                </a:rPr>
                <a:t>店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が</a:t>
              </a: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いいですよ。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78026C-CC67-C842-9671-5C60EC40A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394" y="6001232"/>
              <a:ext cx="10615212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パソコンを</a:t>
              </a:r>
              <a:r>
                <a:rPr lang="ja-JP" altLang="en-US" sz="3200" u="sng">
                  <a:latin typeface="NtMotoyaKyotai" pitchFamily="18" charset="-128"/>
                  <a:ea typeface="NtMotoyaKyotai" pitchFamily="18" charset="-128"/>
                </a:rPr>
                <a:t>買う</a:t>
              </a:r>
              <a:r>
                <a:rPr lang="ja-JP" altLang="en-US" sz="3200" b="1" dirty="0">
                  <a:solidFill>
                    <a:srgbClr val="FF0000"/>
                  </a:solidFill>
                  <a:ea typeface="NtMotoyaKyotai" pitchFamily="18" charset="-128"/>
                </a:rPr>
                <a:t>なら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、</a:t>
              </a:r>
              <a:r>
                <a:rPr lang="en-US" altLang="ja-JP" sz="3200" dirty="0">
                  <a:latin typeface="NtMotoyaKyotai" pitchFamily="18" charset="-128"/>
                  <a:ea typeface="NtMotoyaKyotai" pitchFamily="18" charset="-128"/>
                </a:rPr>
                <a:t>FPT</a:t>
              </a: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ショップ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で</a:t>
              </a:r>
              <a:r>
                <a:rPr lang="ja-JP" altLang="en-US" sz="3200" u="sng">
                  <a:latin typeface="NtMotoyaKyotai" pitchFamily="18" charset="-128"/>
                  <a:ea typeface="NtMotoyaKyotai" pitchFamily="18" charset="-128"/>
                </a:rPr>
                <a:t>買う</a:t>
              </a:r>
              <a:r>
                <a:rPr lang="ja-JP" altLang="en-US" sz="3200" b="1" dirty="0">
                  <a:solidFill>
                    <a:srgbClr val="FF0000"/>
                  </a:solidFill>
                  <a:ea typeface="NtMotoyaKyotai" pitchFamily="18" charset="-128"/>
                </a:rPr>
                <a:t>といいです</a:t>
              </a:r>
              <a:r>
                <a:rPr lang="ja-JP" altLang="en-US" sz="3200">
                  <a:latin typeface="NtMotoyaKyotai" pitchFamily="18" charset="-128"/>
                  <a:ea typeface="NtMotoyaKyotai" pitchFamily="18" charset="-128"/>
                </a:rPr>
                <a:t>よ</a:t>
              </a: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。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2D0C4E-8B90-B94D-BAD1-872141F4F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077" y="1769968"/>
              <a:ext cx="4499921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いい店を知りませんか。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5FC1DE-AF37-9F44-81A2-EFD167EBF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8593" y="2562261"/>
              <a:ext cx="5090230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いい店を教えてください。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F40018-096B-C64A-99B4-AB26F676B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4933" y="3520571"/>
              <a:ext cx="5217551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どこで買ったらいいですか。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B7A26AB-F3C6-A840-B585-A5CC6CB548E3}"/>
                </a:ext>
              </a:extLst>
            </p:cNvPr>
            <p:cNvSpPr/>
            <p:nvPr/>
          </p:nvSpPr>
          <p:spPr>
            <a:xfrm>
              <a:off x="788394" y="4324916"/>
              <a:ext cx="2685327" cy="706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1E32703-FCCA-CF46-B436-3FD534EA0B96}"/>
                </a:ext>
              </a:extLst>
            </p:cNvPr>
            <p:cNvSpPr/>
            <p:nvPr/>
          </p:nvSpPr>
          <p:spPr>
            <a:xfrm>
              <a:off x="788393" y="5164983"/>
              <a:ext cx="3798871" cy="706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C39364-CE74-9C42-8125-31AD7A6CC011}"/>
              </a:ext>
            </a:extLst>
          </p:cNvPr>
          <p:cNvSpPr/>
          <p:nvPr/>
        </p:nvSpPr>
        <p:spPr>
          <a:xfrm>
            <a:off x="758503" y="6002089"/>
            <a:ext cx="3798870" cy="7060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2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游明朝" panose="02020400000000000000" pitchFamily="18" charset="-128"/>
                <a:cs typeface="Arial" panose="020B0604020202020204" pitchFamily="34" charset="0"/>
              </a:rPr>
              <a:t>V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辞書形といいです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EAA736-4DBB-5449-8B6D-DA060A042234}"/>
              </a:ext>
            </a:extLst>
          </p:cNvPr>
          <p:cNvSpPr/>
          <p:nvPr/>
        </p:nvSpPr>
        <p:spPr>
          <a:xfrm>
            <a:off x="384568" y="1674729"/>
            <a:ext cx="12060193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どこでパソコンを買ったらいいですか。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      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サカイ電気で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買うといいです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（よ）。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2.   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日本人と友達になりたいんですが。。。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     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交流会に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参加するといいです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（よ）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369582-1563-A840-A416-13E5FE74605E}"/>
              </a:ext>
            </a:extLst>
          </p:cNvPr>
          <p:cNvSpPr/>
          <p:nvPr/>
        </p:nvSpPr>
        <p:spPr>
          <a:xfrm>
            <a:off x="2609384" y="4285572"/>
            <a:ext cx="9701561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3. </a:t>
            </a: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水道の水が止まらないんですが。。。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914400"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B: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修理センターに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電話するといいです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（よ）。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914400"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  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どの大学へ行くか、迷っているですが。。。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914400">
              <a:lnSpc>
                <a:spcPct val="150000"/>
              </a:lnSpc>
              <a:spcAft>
                <a:spcPts val="0"/>
              </a:spcAft>
            </a:pPr>
            <a:r>
              <a:rPr lang="vi-VN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B: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田中先生に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相談するといいです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（よ）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1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05A5C-05E9-B54A-9E58-5B5DA3F270E5}"/>
              </a:ext>
            </a:extLst>
          </p:cNvPr>
          <p:cNvSpPr txBox="1">
            <a:spLocks/>
          </p:cNvSpPr>
          <p:nvPr/>
        </p:nvSpPr>
        <p:spPr>
          <a:xfrm>
            <a:off x="224191" y="1767794"/>
            <a:ext cx="11768254" cy="4856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ja-JP" altLang="en-US" sz="11200" b="1">
                <a:latin typeface="Yu Mincho" panose="02020400000000000000" pitchFamily="18" charset="-128"/>
                <a:ea typeface="Yu Mincho" panose="02020400000000000000" pitchFamily="18" charset="-128"/>
              </a:rPr>
              <a:t>例）駅の西口からバスが出ているので、</a:t>
            </a:r>
            <a:r>
              <a:rPr lang="en-US" sz="11200" b="1" dirty="0">
                <a:latin typeface="Yu Mincho" panose="02020400000000000000" pitchFamily="18" charset="-128"/>
                <a:ea typeface="Yu Mincho" panose="02020400000000000000" pitchFamily="18" charset="-128"/>
              </a:rPr>
              <a:t>6</a:t>
            </a:r>
            <a:r>
              <a:rPr lang="ja-JP" altLang="en-US" sz="11200" b="1">
                <a:latin typeface="Yu Mincho" panose="02020400000000000000" pitchFamily="18" charset="-128"/>
                <a:ea typeface="Yu Mincho" panose="02020400000000000000" pitchFamily="18" charset="-128"/>
              </a:rPr>
              <a:t>番のバスに乗ります。</a:t>
            </a:r>
            <a:endParaRPr lang="en-US" sz="112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11200" b="1">
                <a:latin typeface="Yu Mincho" panose="02020400000000000000" pitchFamily="18" charset="-128"/>
                <a:ea typeface="Yu Mincho" panose="02020400000000000000" pitchFamily="18" charset="-128"/>
              </a:rPr>
              <a:t>　　</a:t>
            </a:r>
            <a:r>
              <a:rPr lang="en-US" sz="11200" b="1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11200" b="1">
                <a:latin typeface="Yu Mincho" panose="02020400000000000000" pitchFamily="18" charset="-128"/>
                <a:ea typeface="Yu Mincho" panose="02020400000000000000" pitchFamily="18" charset="-128"/>
              </a:rPr>
              <a:t>駅の西口からバスが出ているので、</a:t>
            </a:r>
            <a:r>
              <a:rPr lang="en-US" sz="11200" b="1" dirty="0">
                <a:latin typeface="Yu Mincho" panose="02020400000000000000" pitchFamily="18" charset="-128"/>
                <a:ea typeface="Yu Mincho" panose="02020400000000000000" pitchFamily="18" charset="-128"/>
              </a:rPr>
              <a:t>6</a:t>
            </a:r>
            <a:r>
              <a:rPr lang="ja-JP" altLang="en-US" sz="11200" b="1">
                <a:latin typeface="Yu Mincho" panose="02020400000000000000" pitchFamily="18" charset="-128"/>
                <a:ea typeface="Yu Mincho" panose="02020400000000000000" pitchFamily="18" charset="-128"/>
              </a:rPr>
              <a:t>番のバスに乗るといいですよ</a:t>
            </a:r>
            <a:r>
              <a:rPr lang="ja-JP" altLang="en-US" sz="112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11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11200">
                <a:latin typeface="Yu Mincho" panose="02020400000000000000" pitchFamily="18" charset="-128"/>
                <a:ea typeface="Yu Mincho" panose="02020400000000000000" pitchFamily="18" charset="-128"/>
              </a:rPr>
              <a:t>①　駅から遠いので、自転車で行きます。</a:t>
            </a:r>
            <a:endParaRPr lang="vi-VN" altLang="ja-JP" sz="11200" dirty="0"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100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100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10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11200">
                <a:latin typeface="Yu Mincho" panose="02020400000000000000" pitchFamily="18" charset="-128"/>
                <a:ea typeface="Yu Mincho" panose="02020400000000000000" pitchFamily="18" charset="-128"/>
              </a:rPr>
              <a:t>②　バソコンなら、サカイ電器で買います</a:t>
            </a:r>
            <a:r>
              <a:rPr lang="ja-JP" altLang="en-US" sz="10000">
                <a:latin typeface="Yu Mincho" panose="02020400000000000000" pitchFamily="18" charset="-128"/>
                <a:ea typeface="Yu Mincho" panose="02020400000000000000" pitchFamily="18" charset="-128"/>
              </a:rPr>
              <a:t>。　</a:t>
            </a:r>
            <a:endParaRPr lang="vi-VN" altLang="ja-JP" sz="10000" dirty="0">
              <a:latin typeface="MS PMincho" panose="02020600040205080304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sz="100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10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ja-JP" altLang="en-US" sz="45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endParaRPr lang="vi-VN" altLang="ja-JP" sz="45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5ECB7-A16F-CD4A-A4E5-68CCD5F73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907" y="4103649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3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/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71D705-B147-0842-8C26-F6218639E4A4}"/>
              </a:ext>
            </a:extLst>
          </p:cNvPr>
          <p:cNvSpPr/>
          <p:nvPr/>
        </p:nvSpPr>
        <p:spPr>
          <a:xfrm>
            <a:off x="224191" y="1977948"/>
            <a:ext cx="11173522" cy="404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③　書道教室に申し込むとき、インターネットで予約します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④　申し込みをする前に、参加できるかどうか電話で聞きます　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⑤　パクさんは交流会によく行っているので、パクさんに聞きます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A790F1-87BF-3846-8CF6-37B48E82E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189" y="1669200"/>
            <a:ext cx="1998543" cy="17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9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728</Words>
  <Application>Microsoft Macintosh PowerPoint</Application>
  <PresentationFormat>Widescreen</PresentationFormat>
  <Paragraphs>96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MS PMincho</vt:lpstr>
      <vt:lpstr>NtMotoyaKyotai</vt:lpstr>
      <vt:lpstr>游明朝</vt:lpstr>
      <vt:lpstr>游明朝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2021-07-24T13:29:03Z</dcterms:created>
  <dcterms:modified xsi:type="dcterms:W3CDTF">2021-07-30T15:36:25Z</dcterms:modified>
</cp:coreProperties>
</file>